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scope of the software development must be established and bounded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Context</a:t>
            </a:r>
            <a:r>
              <a:rPr lang="en-US" sz="2400" dirty="0"/>
              <a:t> – How does the software to be built fit into a larger system, product, or business context, and what constraints are imposed as a result of the context?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Information objectives</a:t>
            </a:r>
            <a:r>
              <a:rPr lang="en-US" sz="2400" dirty="0"/>
              <a:t> – What customer-visible data objects are produced as output from the software?  What data objects are required for input?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Function and performance</a:t>
            </a:r>
            <a:r>
              <a:rPr lang="en-US" sz="2400" dirty="0"/>
              <a:t> – What functions does the software perform to transform input data into output?  Are there any special performance characteristics to be addressed?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Software project scope must be unambiguous and understandable at both the managerial and technical levels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Product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Problem decomposition</a:t>
            </a:r>
          </a:p>
          <a:p>
            <a:pPr lvl="1"/>
            <a:r>
              <a:rPr lang="en-US" dirty="0"/>
              <a:t>Also referred to as partitioning or problem elaboration</a:t>
            </a:r>
          </a:p>
          <a:p>
            <a:pPr lvl="1"/>
            <a:r>
              <a:rPr lang="en-US" dirty="0"/>
              <a:t>Sits at the core of software requirements analysis</a:t>
            </a:r>
          </a:p>
          <a:p>
            <a:r>
              <a:rPr lang="en-US" sz="2800" dirty="0"/>
              <a:t>Two major areas of problem decomposition</a:t>
            </a:r>
          </a:p>
          <a:p>
            <a:pPr lvl="1"/>
            <a:r>
              <a:rPr lang="en-US" dirty="0"/>
              <a:t>The functionality that must be delivered</a:t>
            </a:r>
          </a:p>
          <a:p>
            <a:pPr lvl="1"/>
            <a:r>
              <a:rPr lang="en-US" dirty="0"/>
              <a:t>The process that will be used to deliver it</a:t>
            </a: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774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Getting Started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project manager must decide which process model is most appropriate based on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customers who have requested the product and the people who will do the work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characteristics of the product itself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project environment in which the software team works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Once a process model is selected, a preliminary project plan is established based on the process framework activities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Process decomposition then begins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result is a complete plan reflecting the work tasks required to populate the framework activities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Project planning begins as a melding of the product and the process based on the various framework activities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Project: A Common Sense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Start on the right foot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Understand the problem; set realistic objectives and expectations; form a good team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Maintain momentum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Provide incentives to reduce turnover of people; emphasize quality in every task; have senior management stay out of the team’s way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Track progress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Track the completion of work products; collect software process and project measures; assess progress against expected averages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Make smart decisions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Keep it simple; use COTS or existing software before writing new code; follow standard approaches; identify and avoid risks; always allocate more time than you think you need to do complex or risky tasks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Conduct a post mortem analysis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Track lessons learned for each project; compare planned and actual schedules; collect and analyze software project metrics; get feedback from teams members and customers; record findings in written form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4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Project: Signs that it is in Jeopardy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Software people don't understand their customer's needs</a:t>
            </a:r>
          </a:p>
          <a:p>
            <a:pPr>
              <a:lnSpc>
                <a:spcPct val="90000"/>
              </a:lnSpc>
            </a:pPr>
            <a:r>
              <a:rPr lang="en-US" dirty="0"/>
              <a:t>The product scope is poorly defined</a:t>
            </a:r>
          </a:p>
          <a:p>
            <a:pPr>
              <a:lnSpc>
                <a:spcPct val="90000"/>
              </a:lnSpc>
            </a:pPr>
            <a:r>
              <a:rPr lang="en-US" dirty="0"/>
              <a:t>Changes are managed poorly</a:t>
            </a:r>
          </a:p>
          <a:p>
            <a:pPr>
              <a:lnSpc>
                <a:spcPct val="90000"/>
              </a:lnSpc>
            </a:pPr>
            <a:r>
              <a:rPr lang="en-US" dirty="0"/>
              <a:t>The chosen technology changes</a:t>
            </a:r>
          </a:p>
          <a:p>
            <a:pPr>
              <a:lnSpc>
                <a:spcPct val="90000"/>
              </a:lnSpc>
            </a:pPr>
            <a:r>
              <a:rPr lang="en-US" dirty="0"/>
              <a:t>Business needs change (or are poorly defined)</a:t>
            </a:r>
          </a:p>
          <a:p>
            <a:pPr>
              <a:lnSpc>
                <a:spcPct val="90000"/>
              </a:lnSpc>
            </a:pPr>
            <a:r>
              <a:rPr lang="en-US" dirty="0"/>
              <a:t>Deadlines are unrealistic</a:t>
            </a:r>
          </a:p>
          <a:p>
            <a:pPr>
              <a:lnSpc>
                <a:spcPct val="90000"/>
              </a:lnSpc>
            </a:pPr>
            <a:r>
              <a:rPr lang="en-US" dirty="0"/>
              <a:t>Users are resistant</a:t>
            </a:r>
          </a:p>
          <a:p>
            <a:pPr>
              <a:lnSpc>
                <a:spcPct val="90000"/>
              </a:lnSpc>
            </a:pPr>
            <a:r>
              <a:rPr lang="en-US" dirty="0"/>
              <a:t>Sponsorship is lost (or was never properly obtained)</a:t>
            </a:r>
          </a:p>
          <a:p>
            <a:pPr>
              <a:lnSpc>
                <a:spcPct val="90000"/>
              </a:lnSpc>
            </a:pPr>
            <a:r>
              <a:rPr lang="en-US" dirty="0"/>
              <a:t>The project team lacks people with appropriate skills</a:t>
            </a:r>
          </a:p>
          <a:p>
            <a:pPr>
              <a:lnSpc>
                <a:spcPct val="90000"/>
              </a:lnSpc>
            </a:pPr>
            <a:r>
              <a:rPr lang="en-US" dirty="0"/>
              <a:t>Managers (and practitioners) avoid best practices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371749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Project: The W</a:t>
            </a:r>
            <a:r>
              <a:rPr lang="en-US" baseline="30000" dirty="0"/>
              <a:t>5</a:t>
            </a:r>
            <a:r>
              <a:rPr lang="en-US" dirty="0"/>
              <a:t>HH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series of questions that lead to a definition of key project characteristics</a:t>
            </a:r>
          </a:p>
          <a:p>
            <a:pPr marL="0" indent="0">
              <a:buNone/>
            </a:pPr>
            <a:r>
              <a:rPr lang="en-US" sz="2000" dirty="0"/>
              <a:t>and the resultant project </a:t>
            </a:r>
            <a:r>
              <a:rPr lang="en-US" sz="2000" dirty="0" smtClean="0"/>
              <a:t>plan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Why</a:t>
            </a:r>
            <a:r>
              <a:rPr lang="en-US" sz="1800" dirty="0"/>
              <a:t> is the system being developed?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Assesses the validity of business reasons and justifications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What</a:t>
            </a:r>
            <a:r>
              <a:rPr lang="en-US" sz="1800" dirty="0"/>
              <a:t> will be done?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Establishes the task set required for the project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When</a:t>
            </a:r>
            <a:r>
              <a:rPr lang="en-US" sz="1800" dirty="0"/>
              <a:t> will it be done?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Establishes a project schedule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Who</a:t>
            </a:r>
            <a:r>
              <a:rPr lang="en-US" sz="1800" dirty="0"/>
              <a:t> is responsible for a function?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Defines the role and responsibility of each team member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Where</a:t>
            </a:r>
            <a:r>
              <a:rPr lang="en-US" sz="1800" dirty="0"/>
              <a:t> are they organizationally located?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Notes the organizational location of team members, customers, and other stakeholders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How</a:t>
            </a:r>
            <a:r>
              <a:rPr lang="en-US" sz="1800" dirty="0"/>
              <a:t> will the job be done technically and managerially?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Establishes the management and technical strategy for the project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How</a:t>
            </a:r>
            <a:r>
              <a:rPr lang="en-US" sz="1800" dirty="0"/>
              <a:t> much of each resource is needed?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Establishes estimates based on the answers to the previous questions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108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657600" y="2057400"/>
            <a:ext cx="1905000" cy="1295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u="none"/>
              <a:t>People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943600" y="3314700"/>
            <a:ext cx="1905000" cy="12954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u="none"/>
              <a:t>Product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295400" y="3314700"/>
            <a:ext cx="1905000" cy="1295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u="none" dirty="0"/>
              <a:t>Project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5400000">
            <a:off x="6198394" y="2336006"/>
            <a:ext cx="814388" cy="866775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487882 h 21600"/>
              <a:gd name="T4" fmla="*/ 122045 w 21600"/>
              <a:gd name="T5" fmla="*/ 866775 h 21600"/>
              <a:gd name="T6" fmla="*/ 814388 w 21600"/>
              <a:gd name="T7" fmla="*/ 24394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6197600" y="5000625"/>
            <a:ext cx="814388" cy="866775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487882 h 21600"/>
              <a:gd name="T4" fmla="*/ 122045 w 21600"/>
              <a:gd name="T5" fmla="*/ 866775 h 21600"/>
              <a:gd name="T6" fmla="*/ 814388 w 21600"/>
              <a:gd name="T7" fmla="*/ 24394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rot="-5400000">
            <a:off x="2055019" y="5003006"/>
            <a:ext cx="814388" cy="866775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487882 h 21600"/>
              <a:gd name="T4" fmla="*/ 122045 w 21600"/>
              <a:gd name="T5" fmla="*/ 866775 h 21600"/>
              <a:gd name="T6" fmla="*/ 814388 w 21600"/>
              <a:gd name="T7" fmla="*/ 24394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 rot="102420">
            <a:off x="2133600" y="2195513"/>
            <a:ext cx="838200" cy="866775"/>
          </a:xfrm>
          <a:custGeom>
            <a:avLst/>
            <a:gdLst>
              <a:gd name="T0" fmla="*/ 586973 w 21600"/>
              <a:gd name="T1" fmla="*/ 0 h 21600"/>
              <a:gd name="T2" fmla="*/ 586973 w 21600"/>
              <a:gd name="T3" fmla="*/ 487882 h 21600"/>
              <a:gd name="T4" fmla="*/ 125614 w 21600"/>
              <a:gd name="T5" fmla="*/ 866775 h 21600"/>
              <a:gd name="T6" fmla="*/ 838200 w 21600"/>
              <a:gd name="T7" fmla="*/ 24394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3657600" y="4953000"/>
            <a:ext cx="1905000" cy="12954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291742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Product</vt:lpstr>
      <vt:lpstr>The Product (continued)</vt:lpstr>
      <vt:lpstr>The Process</vt:lpstr>
      <vt:lpstr>The Project: A Common Sense Approach</vt:lpstr>
      <vt:lpstr>The Project: Signs that it is in Jeopardy</vt:lpstr>
      <vt:lpstr>The Project: The W5HH Principle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Product</dc:title>
  <dc:creator>sabah</dc:creator>
  <cp:lastModifiedBy>s</cp:lastModifiedBy>
  <cp:revision>1</cp:revision>
  <dcterms:created xsi:type="dcterms:W3CDTF">2006-08-16T00:00:00Z</dcterms:created>
  <dcterms:modified xsi:type="dcterms:W3CDTF">2018-11-21T14:38:14Z</dcterms:modified>
</cp:coreProperties>
</file>